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315" r:id="rId4"/>
    <p:sldId id="269" r:id="rId5"/>
    <p:sldId id="314" r:id="rId6"/>
    <p:sldId id="276" r:id="rId7"/>
    <p:sldId id="277" r:id="rId8"/>
    <p:sldId id="285" r:id="rId9"/>
    <p:sldId id="309" r:id="rId10"/>
    <p:sldId id="305" r:id="rId11"/>
    <p:sldId id="316" r:id="rId12"/>
    <p:sldId id="324" r:id="rId13"/>
    <p:sldId id="318" r:id="rId14"/>
    <p:sldId id="325" r:id="rId15"/>
    <p:sldId id="295" r:id="rId16"/>
    <p:sldId id="278" r:id="rId17"/>
    <p:sldId id="279" r:id="rId18"/>
    <p:sldId id="281" r:id="rId19"/>
    <p:sldId id="282" r:id="rId20"/>
    <p:sldId id="280" r:id="rId21"/>
    <p:sldId id="319" r:id="rId22"/>
    <p:sldId id="283" r:id="rId23"/>
    <p:sldId id="284" r:id="rId24"/>
    <p:sldId id="286" r:id="rId25"/>
    <p:sldId id="287" r:id="rId26"/>
    <p:sldId id="288" r:id="rId27"/>
    <p:sldId id="292" r:id="rId28"/>
    <p:sldId id="297" r:id="rId29"/>
    <p:sldId id="296" r:id="rId30"/>
    <p:sldId id="298" r:id="rId31"/>
    <p:sldId id="299" r:id="rId32"/>
    <p:sldId id="320" r:id="rId33"/>
    <p:sldId id="321" r:id="rId34"/>
    <p:sldId id="322" r:id="rId35"/>
    <p:sldId id="291" r:id="rId36"/>
    <p:sldId id="289" r:id="rId37"/>
    <p:sldId id="313" r:id="rId38"/>
    <p:sldId id="290" r:id="rId39"/>
    <p:sldId id="327" r:id="rId40"/>
    <p:sldId id="328" r:id="rId41"/>
    <p:sldId id="326" r:id="rId42"/>
    <p:sldId id="294" r:id="rId43"/>
    <p:sldId id="293" r:id="rId44"/>
    <p:sldId id="307" r:id="rId45"/>
    <p:sldId id="302" r:id="rId46"/>
    <p:sldId id="300" r:id="rId47"/>
    <p:sldId id="301" r:id="rId48"/>
    <p:sldId id="303" r:id="rId49"/>
    <p:sldId id="308" r:id="rId50"/>
    <p:sldId id="310" r:id="rId51"/>
    <p:sldId id="311" r:id="rId52"/>
    <p:sldId id="312" r:id="rId5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680" y="-1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81EA-C2E1-4460-AD0E-E20253A3917D}" type="datetimeFigureOut">
              <a:rPr lang="es-AR" smtClean="0"/>
              <a:pPr/>
              <a:t>28/03/2019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E5CC0-EEC5-410A-81F2-D35FAEF01E1A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Colegio de Santa Cruz, Valladolid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5</a:t>
            </a:fld>
            <a:endParaRPr lang="es-A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Casa de las Conchas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19</a:t>
            </a:fld>
            <a:endParaRPr lang="es-A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Colegio de Fonseca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20</a:t>
            </a:fld>
            <a:endParaRPr lang="es-A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Casa de Pilatos, Sevilla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21</a:t>
            </a:fld>
            <a:endParaRPr lang="es-A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Palacio de la Salina, Salamanca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22</a:t>
            </a:fld>
            <a:endParaRPr lang="es-A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Palacio de la Salina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23</a:t>
            </a:fld>
            <a:endParaRPr lang="es-A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Palacio Monterrey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24</a:t>
            </a:fld>
            <a:endParaRPr lang="es-A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San Esteban, Salamanca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25</a:t>
            </a:fld>
            <a:endParaRPr lang="es-A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Casa de Pilatos</a:t>
            </a:r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28</a:t>
            </a:fld>
            <a:endParaRPr lang="es-A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Casa de Pilatos</a:t>
            </a:r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29</a:t>
            </a:fld>
            <a:endParaRPr lang="es-A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Cansas Consistoriales, Sevilla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30</a:t>
            </a:fld>
            <a:endParaRPr lang="es-A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Colegio de Fonseca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6</a:t>
            </a:fld>
            <a:endParaRPr lang="es-A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Catedral de Sevilla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31</a:t>
            </a:fld>
            <a:endParaRPr lang="es-A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San Esteban, Salamanca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35</a:t>
            </a:fld>
            <a:endParaRPr lang="es-A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San Esteban</a:t>
            </a:r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36</a:t>
            </a:fld>
            <a:endParaRPr lang="es-A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smtClean="0"/>
              <a:t>Hospital </a:t>
            </a:r>
            <a:r>
              <a:rPr lang="es-AR" dirty="0" smtClean="0"/>
              <a:t>de Santiago de Compostela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37</a:t>
            </a:fld>
            <a:endParaRPr lang="es-A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San Esteban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38</a:t>
            </a:fld>
            <a:endParaRPr lang="es-A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Univ. de Salamanca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42</a:t>
            </a:fld>
            <a:endParaRPr lang="es-A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Universidad de </a:t>
            </a:r>
            <a:r>
              <a:rPr lang="es-AR" dirty="0" smtClean="0"/>
              <a:t>Salamanca</a:t>
            </a:r>
            <a:endParaRPr lang="es-AR" dirty="0" smtClean="0"/>
          </a:p>
          <a:p>
            <a:r>
              <a:rPr lang="es-AR" dirty="0" err="1" smtClean="0"/>
              <a:t>mananca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43</a:t>
            </a:fld>
            <a:endParaRPr lang="es-A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Escorial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45</a:t>
            </a:fld>
            <a:endParaRPr lang="es-A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Escorial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46</a:t>
            </a:fld>
            <a:endParaRPr lang="es-A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Palacio Real Madrid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47</a:t>
            </a:fld>
            <a:endParaRPr lang="es-A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Escuelas menores Univ. de Salamanca</a:t>
            </a:r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7</a:t>
            </a:fld>
            <a:endParaRPr lang="es-A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smtClean="0"/>
              <a:t>Santuario</a:t>
            </a:r>
            <a:r>
              <a:rPr lang="es-AR" baseline="0" dirty="0" smtClean="0"/>
              <a:t> de la Pelegrina, Pontevedra</a:t>
            </a:r>
            <a:endParaRPr lang="es-AR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48</a:t>
            </a:fld>
            <a:endParaRPr lang="es-A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Santuario</a:t>
            </a:r>
            <a:r>
              <a:rPr lang="es-AR" baseline="0" dirty="0" smtClean="0"/>
              <a:t> de la Pelegrina, Pontevedra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49</a:t>
            </a:fld>
            <a:endParaRPr lang="es-A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Santa Teresa, Ávila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50</a:t>
            </a:fld>
            <a:endParaRPr lang="es-A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Escorial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51</a:t>
            </a:fld>
            <a:endParaRPr lang="es-A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err="1" smtClean="0"/>
              <a:t>Univ</a:t>
            </a:r>
            <a:r>
              <a:rPr lang="es-AR" dirty="0" smtClean="0"/>
              <a:t> de Salamanca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8</a:t>
            </a:fld>
            <a:endParaRPr lang="es-A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Santa María de </a:t>
            </a:r>
            <a:r>
              <a:rPr lang="es-AR" dirty="0" err="1" smtClean="0"/>
              <a:t>Taüll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9</a:t>
            </a:fld>
            <a:endParaRPr lang="es-A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Santa María del </a:t>
            </a:r>
            <a:r>
              <a:rPr lang="es-AR" dirty="0" err="1" smtClean="0"/>
              <a:t>Naranco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10</a:t>
            </a:fld>
            <a:endParaRPr lang="es-A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Escuelas menores Univ. de Salamanca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16</a:t>
            </a:fld>
            <a:endParaRPr lang="es-A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err="1" smtClean="0"/>
              <a:t>Univ</a:t>
            </a:r>
            <a:r>
              <a:rPr lang="es-AR" dirty="0" smtClean="0"/>
              <a:t> de Salamanca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17</a:t>
            </a:fld>
            <a:endParaRPr lang="es-A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Casa de las Conchas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E5CC0-EEC5-410A-81F2-D35FAEF01E1A}" type="slidenum">
              <a:rPr lang="es-AR" smtClean="0"/>
              <a:pPr/>
              <a:t>18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28/03/2019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28/03/2019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28/03/2019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28/03/2019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28/03/2019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28/03/2019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28/03/2019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28/03/2019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28/03/2019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28/03/2019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28/03/2019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28/03/2019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22314"/>
          </a:xfrm>
        </p:spPr>
        <p:txBody>
          <a:bodyPr/>
          <a:lstStyle/>
          <a:p>
            <a:r>
              <a:rPr lang="es-AR" b="1" dirty="0" smtClean="0">
                <a:solidFill>
                  <a:srgbClr val="FF0000"/>
                </a:solidFill>
              </a:rPr>
              <a:t>Sistemas constructivos</a:t>
            </a:r>
            <a:endParaRPr lang="es-A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D:\Users\rigonzal\Desktop\Fotos\ESPAÑA\etapa cantabrica\Oviedo\IMG_25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8961" y="0"/>
            <a:ext cx="456607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6000" b="1" dirty="0" smtClean="0"/>
              <a:t>Arcos</a:t>
            </a:r>
            <a:endParaRPr lang="es-AR" sz="60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farm8.staticflickr.com/7152/6769614991_57fecd215b_z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Resultado de imagen para colegio san gregorio plant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sers\rigonzal\Desktop\Fotos\ESPAÑA\Salamanca\Colegio Fonseca\IMG_507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8961" y="0"/>
            <a:ext cx="4566078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:\Users\rigonzal\Desktop\Fotos\ESPAÑA\Salamanca\Universidad\IMG_533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8961" y="0"/>
            <a:ext cx="456607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Users\rigonzal\Desktop\Fotos\ESPAÑA\Salamanca\Universidad\IMG_534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4948"/>
            <a:ext cx="9144000" cy="6088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Users\rigonzal\Desktop\Fotos\ESPAÑA\Salamanca\Universidad\IMG_522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8961" y="0"/>
            <a:ext cx="456607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Users\rigonzal\Desktop\Fotos\ESPAÑA\Salamanca\Casa de las conchas\IMG_517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8961" y="0"/>
            <a:ext cx="456607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Users\rigonzal\Desktop\Fotos\ESPAÑA\Salamanca\Casa de las conchas\IMG_518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4948"/>
            <a:ext cx="9144000" cy="6088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El edificio como resultante</a:t>
            </a:r>
            <a:endParaRPr lang="es-AR" b="1" dirty="0"/>
          </a:p>
        </p:txBody>
      </p:sp>
      <p:sp>
        <p:nvSpPr>
          <p:cNvPr id="5" name="4 Elipse"/>
          <p:cNvSpPr/>
          <p:nvPr/>
        </p:nvSpPr>
        <p:spPr>
          <a:xfrm>
            <a:off x="3923928" y="3212976"/>
            <a:ext cx="2664296" cy="1368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000" dirty="0" smtClean="0"/>
              <a:t>obra</a:t>
            </a:r>
            <a:endParaRPr lang="es-AR" sz="4000" dirty="0"/>
          </a:p>
        </p:txBody>
      </p:sp>
      <p:sp>
        <p:nvSpPr>
          <p:cNvPr id="6" name="5 Rectángulo"/>
          <p:cNvSpPr/>
          <p:nvPr/>
        </p:nvSpPr>
        <p:spPr>
          <a:xfrm>
            <a:off x="6948264" y="3356992"/>
            <a:ext cx="172819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 smtClean="0"/>
          </a:p>
          <a:p>
            <a:pPr algn="ctr"/>
            <a:r>
              <a:rPr lang="es-AR" dirty="0" smtClean="0"/>
              <a:t>Uso</a:t>
            </a:r>
          </a:p>
          <a:p>
            <a:pPr algn="ctr"/>
            <a:r>
              <a:rPr lang="es-AR" dirty="0" smtClean="0"/>
              <a:t>Actantes</a:t>
            </a:r>
          </a:p>
          <a:p>
            <a:pPr algn="ctr"/>
            <a:endParaRPr lang="es-AR" dirty="0"/>
          </a:p>
        </p:txBody>
      </p:sp>
      <p:sp>
        <p:nvSpPr>
          <p:cNvPr id="7" name="6 Rectángulo"/>
          <p:cNvSpPr/>
          <p:nvPr/>
        </p:nvSpPr>
        <p:spPr>
          <a:xfrm>
            <a:off x="2123728" y="3429000"/>
            <a:ext cx="158417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Diseño</a:t>
            </a:r>
          </a:p>
          <a:p>
            <a:pPr algn="ctr"/>
            <a:r>
              <a:rPr lang="es-AR" dirty="0" smtClean="0"/>
              <a:t>tipología</a:t>
            </a:r>
            <a:endParaRPr lang="es-AR" dirty="0"/>
          </a:p>
        </p:txBody>
      </p:sp>
      <p:sp>
        <p:nvSpPr>
          <p:cNvPr id="8" name="7 Rectángulo"/>
          <p:cNvSpPr/>
          <p:nvPr/>
        </p:nvSpPr>
        <p:spPr>
          <a:xfrm>
            <a:off x="4355976" y="1988840"/>
            <a:ext cx="170648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Sistema constructivo</a:t>
            </a:r>
            <a:endParaRPr lang="es-AR" dirty="0"/>
          </a:p>
        </p:txBody>
      </p:sp>
      <p:sp>
        <p:nvSpPr>
          <p:cNvPr id="9" name="8 Rectángulo"/>
          <p:cNvSpPr/>
          <p:nvPr/>
        </p:nvSpPr>
        <p:spPr>
          <a:xfrm>
            <a:off x="4355976" y="4869160"/>
            <a:ext cx="18722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Sistema decorativo</a:t>
            </a:r>
            <a:endParaRPr lang="es-AR" dirty="0"/>
          </a:p>
        </p:txBody>
      </p:sp>
      <p:cxnSp>
        <p:nvCxnSpPr>
          <p:cNvPr id="11" name="10 Conector recto de flecha"/>
          <p:cNvCxnSpPr/>
          <p:nvPr/>
        </p:nvCxnSpPr>
        <p:spPr>
          <a:xfrm>
            <a:off x="3635896" y="393305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/>
          <p:nvPr/>
        </p:nvCxnSpPr>
        <p:spPr>
          <a:xfrm>
            <a:off x="5220072" y="2924944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/>
          <p:nvPr/>
        </p:nvCxnSpPr>
        <p:spPr>
          <a:xfrm flipV="1">
            <a:off x="5292080" y="458112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"/>
          <p:cNvSpPr/>
          <p:nvPr/>
        </p:nvSpPr>
        <p:spPr>
          <a:xfrm>
            <a:off x="467544" y="3429000"/>
            <a:ext cx="136815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 smtClean="0"/>
          </a:p>
          <a:p>
            <a:pPr algn="ctr"/>
            <a:r>
              <a:rPr lang="es-AR" dirty="0" smtClean="0"/>
              <a:t>Comitente</a:t>
            </a:r>
          </a:p>
          <a:p>
            <a:pPr algn="ctr"/>
            <a:r>
              <a:rPr lang="es-AR" dirty="0" smtClean="0"/>
              <a:t>Necesidad-</a:t>
            </a:r>
          </a:p>
          <a:p>
            <a:pPr algn="ctr"/>
            <a:r>
              <a:rPr lang="es-AR" dirty="0" smtClean="0"/>
              <a:t>Función</a:t>
            </a:r>
          </a:p>
          <a:p>
            <a:pPr algn="ctr"/>
            <a:endParaRPr lang="es-AR" dirty="0" smtClean="0"/>
          </a:p>
        </p:txBody>
      </p:sp>
      <p:cxnSp>
        <p:nvCxnSpPr>
          <p:cNvPr id="25" name="24 Conector recto de flecha"/>
          <p:cNvCxnSpPr>
            <a:stCxn id="21" idx="3"/>
            <a:endCxn id="7" idx="1"/>
          </p:cNvCxnSpPr>
          <p:nvPr/>
        </p:nvCxnSpPr>
        <p:spPr>
          <a:xfrm flipV="1">
            <a:off x="1835696" y="3886200"/>
            <a:ext cx="288032" cy="108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recto de flecha"/>
          <p:cNvCxnSpPr>
            <a:endCxn id="5" idx="6"/>
          </p:cNvCxnSpPr>
          <p:nvPr/>
        </p:nvCxnSpPr>
        <p:spPr>
          <a:xfrm flipH="1">
            <a:off x="6588224" y="3861048"/>
            <a:ext cx="288032" cy="36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Users\rigonzal\Desktop\Fotos\ESPAÑA\Salamanca\Colegio Fonseca\IMG_507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8961" y="0"/>
            <a:ext cx="456607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sers\rigonzal\Desktop\Fotos\ESPAÑA\Sevilla\Casa Pilatos\IMG_802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93856"/>
            <a:ext cx="9144000" cy="60702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Users\rigonzal\Desktop\Fotos\ESPAÑA\Salamanca\Palacio de la Salina\IMG_575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4948"/>
            <a:ext cx="9144000" cy="6088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Users\rigonzal\Desktop\Fotos\ESPAÑA\Salamanca\Palacio de la Salina\IMG_575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8961" y="0"/>
            <a:ext cx="456607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Users\rigonzal\Desktop\Fotos\ESPAÑA\Salamanca\Palacio Monterrey\IMG_501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4948"/>
            <a:ext cx="9144000" cy="6088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Users\rigonzal\Desktop\Fotos\ESPAÑA\Salamanca\San Esteban\IMG_55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8961" y="0"/>
            <a:ext cx="456607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Users\rigonzal\Desktop\Fotos\ESPAÑA\Salamanca\San Esteban\IMG_55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8961" y="0"/>
            <a:ext cx="456607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Users\rigonzal\Desktop\Fotos\ESPAÑA\Salamanca\San Esteban\IMG_55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8961" y="0"/>
            <a:ext cx="456607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D:\Users\rigonzal\Desktop\Fotos\ESPAÑA\Sevilla\Casa Pilatos\IMG_80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8961" y="0"/>
            <a:ext cx="456607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:\Users\rigonzal\Desktop\Fotos\ESPAÑA\Sevilla\Casa Pilatos\IMG_80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4948"/>
            <a:ext cx="9144000" cy="6088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6000" b="1" dirty="0" smtClean="0"/>
              <a:t>Soportes</a:t>
            </a:r>
            <a:endParaRPr lang="es-AR" sz="60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:\Users\rigonzal\Desktop\Fotos\ESPAÑA\Sevilla\Casas consistoriales\IMG_78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8961" y="0"/>
            <a:ext cx="456607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 descr="D:\Users\rigonzal\Desktop\Fotos\ESPAÑA\Sevilla\CAT\IMG_751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8961" y="0"/>
            <a:ext cx="456607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6000" b="1" dirty="0" smtClean="0"/>
              <a:t>Cubiertas</a:t>
            </a:r>
            <a:endParaRPr lang="es-AR" sz="6000"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Resultado de imagen para colegio san gregorio plant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59" y="0"/>
            <a:ext cx="9145659" cy="60932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 descr="D:\Users\rigonzal\Desktop\Fotos\ESPAÑA\Salamanca\Universidad\IMG_522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4948"/>
            <a:ext cx="9144000" cy="6088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Users\rigonzal\Desktop\Fotos\ESPAÑA\Salamanca\San Esteban\IMG_549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8961" y="0"/>
            <a:ext cx="456607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Users\rigonzal\Desktop\Fotos\ESPAÑA\Salamanca\San Esteban\IMG_548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8961" y="0"/>
            <a:ext cx="456607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sers\rigonzal\Desktop\Fotos\ESPAÑA\Santiago\Hospital\IMG_322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4948"/>
            <a:ext cx="9144000" cy="60881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Users\rigonzal\Desktop\Fotos\ESPAÑA\Salamanca\San Esteban\IMG_557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4948"/>
            <a:ext cx="9144000" cy="6088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Users\rigonzal\Desktop\Fotos\ESPAÑA\Zaragoza\Alfajería\DSC0299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181600" y="-3886200"/>
            <a:ext cx="19507200" cy="1463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Resultado de imagen para colegio san gregorio plant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0"/>
            <a:ext cx="8172400" cy="67262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Users\rigonzal\Desktop\Fotos\BOLIVIA\SUCRE\SUCRE\Sucre S Miguel\DSCN003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Users\rigonzal\Desktop\Fotos\BOLIVIA\SUCRE\sucre SF ARTESONADO crucero 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0839"/>
            <a:ext cx="9144000" cy="66163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:\Users\rigonzal\Desktop\Fotos\ESPAÑA\Salamanca\Universidad\IMG_523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4948"/>
            <a:ext cx="9144000" cy="6088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D:\Users\rigonzal\Desktop\Fotos\ESPAÑA\Salamanca\Universidad\IMG_528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8961" y="0"/>
            <a:ext cx="456607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:\Users\rigonzal\Desktop\Fotos\ESPAÑA\Madrid\Escorial\DSC0244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0" y="0"/>
            <a:ext cx="51435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D:\Users\rigonzal\Desktop\Fotos\ESPAÑA\Madrid\Escorial\DSC0234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D:\Users\rigonzal\Desktop\Fotos\ESPAÑA\Madrid\Escorial\DSC0242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D:\Users\rigonzal\Desktop\Fotos\ESPAÑA\Madrid\Palacio Real\IMG_16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4948"/>
            <a:ext cx="9144000" cy="6088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D:\Users\rigonzal\Desktop\Fotos\ESPAÑA\Pontevedra\IMG_34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4948"/>
            <a:ext cx="9144000" cy="6088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D:\Users\rigonzal\Desktop\Fotos\ESPAÑA\Pontevedra\IMG_34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4948"/>
            <a:ext cx="9144000" cy="6088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D:\Users\rigonzal\Desktop\Fotos\ESPAÑA\Valladolid\Colegio Santa cruz\pati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000" y="95250"/>
            <a:ext cx="8890000" cy="6667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D:\Users\rigonzal\Desktop\Fotos\ESPAÑA\Avila\Sta Teresa\IMG_579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4948"/>
            <a:ext cx="9144000" cy="6088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D:\Users\rigonzal\Desktop\Fotos\ESPAÑA\Madrid\Escorial\DSC0238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boveda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6000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sers\rigonzal\Desktop\Fotos\ESPAÑA\Salamanca\Colegio Fonseca\IMG_507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8961" y="0"/>
            <a:ext cx="456607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Users\rigonzal\Desktop\Fotos\ESPAÑA\Salamanca\Universidad\IMG_535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8961" y="0"/>
            <a:ext cx="456607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Users\rigonzal\Desktop\Fotos\ESPAÑA\Salamanca\Universidad\IMG_525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8961" y="0"/>
            <a:ext cx="456607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D:\Users\rigonzal\Desktop\Fotos\ESPAÑA\Taull\IMG_04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8961" y="0"/>
            <a:ext cx="456607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177</Words>
  <Application>Microsoft Office PowerPoint</Application>
  <PresentationFormat>Presentación en pantalla (4:3)</PresentationFormat>
  <Paragraphs>84</Paragraphs>
  <Slides>52</Slides>
  <Notes>33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3" baseType="lpstr">
      <vt:lpstr>Tema de Office</vt:lpstr>
      <vt:lpstr>Sistemas constructivos</vt:lpstr>
      <vt:lpstr>El edificio como resultante</vt:lpstr>
      <vt:lpstr>Soportes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Arcos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Cubiertas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Tipología y sistemas constructivos</dc:title>
  <dc:creator>rigonzal</dc:creator>
  <cp:lastModifiedBy>rigonzal</cp:lastModifiedBy>
  <cp:revision>33</cp:revision>
  <dcterms:created xsi:type="dcterms:W3CDTF">2017-04-06T23:27:15Z</dcterms:created>
  <dcterms:modified xsi:type="dcterms:W3CDTF">2019-03-29T00:59:20Z</dcterms:modified>
</cp:coreProperties>
</file>